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2.xml" ContentType="application/vnd.openxmlformats-officedocument.drawingml.chart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49" r:id="rId3"/>
    <p:sldId id="348" r:id="rId4"/>
    <p:sldId id="423" r:id="rId5"/>
    <p:sldId id="424" r:id="rId6"/>
    <p:sldId id="353" r:id="rId7"/>
    <p:sldId id="407" r:id="rId8"/>
    <p:sldId id="354" r:id="rId9"/>
    <p:sldId id="426" r:id="rId10"/>
    <p:sldId id="427" r:id="rId11"/>
    <p:sldId id="345" r:id="rId12"/>
    <p:sldId id="409" r:id="rId13"/>
    <p:sldId id="370" r:id="rId14"/>
    <p:sldId id="352" r:id="rId15"/>
    <p:sldId id="341" r:id="rId16"/>
    <p:sldId id="292" r:id="rId17"/>
    <p:sldId id="418" r:id="rId18"/>
    <p:sldId id="328" r:id="rId19"/>
    <p:sldId id="402" r:id="rId20"/>
    <p:sldId id="406" r:id="rId21"/>
    <p:sldId id="376" r:id="rId22"/>
    <p:sldId id="404" r:id="rId23"/>
    <p:sldId id="405" r:id="rId24"/>
    <p:sldId id="419" r:id="rId25"/>
    <p:sldId id="296" r:id="rId26"/>
    <p:sldId id="351" r:id="rId27"/>
    <p:sldId id="420" r:id="rId28"/>
    <p:sldId id="304" r:id="rId29"/>
    <p:sldId id="298" r:id="rId30"/>
    <p:sldId id="299" r:id="rId31"/>
    <p:sldId id="311" r:id="rId32"/>
    <p:sldId id="310" r:id="rId33"/>
    <p:sldId id="300" r:id="rId34"/>
    <p:sldId id="317" r:id="rId35"/>
    <p:sldId id="314" r:id="rId36"/>
    <p:sldId id="318" r:id="rId37"/>
    <p:sldId id="347" r:id="rId38"/>
    <p:sldId id="399" r:id="rId39"/>
    <p:sldId id="397" r:id="rId40"/>
    <p:sldId id="421" r:id="rId41"/>
    <p:sldId id="374" r:id="rId42"/>
    <p:sldId id="422" r:id="rId43"/>
    <p:sldId id="337" r:id="rId44"/>
    <p:sldId id="375" r:id="rId45"/>
    <p:sldId id="283" r:id="rId46"/>
    <p:sldId id="360" r:id="rId47"/>
    <p:sldId id="356" r:id="rId48"/>
    <p:sldId id="295" r:id="rId49"/>
    <p:sldId id="361" r:id="rId50"/>
    <p:sldId id="362" r:id="rId51"/>
    <p:sldId id="363" r:id="rId52"/>
    <p:sldId id="364" r:id="rId53"/>
    <p:sldId id="365" r:id="rId54"/>
    <p:sldId id="385" r:id="rId55"/>
    <p:sldId id="322" r:id="rId56"/>
    <p:sldId id="323" r:id="rId57"/>
    <p:sldId id="321" r:id="rId58"/>
    <p:sldId id="330" r:id="rId59"/>
    <p:sldId id="384" r:id="rId60"/>
    <p:sldId id="396" r:id="rId61"/>
    <p:sldId id="383" r:id="rId62"/>
    <p:sldId id="382" r:id="rId63"/>
    <p:sldId id="313" r:id="rId64"/>
    <p:sldId id="379" r:id="rId65"/>
    <p:sldId id="305" r:id="rId66"/>
    <p:sldId id="380" r:id="rId67"/>
    <p:sldId id="381" r:id="rId68"/>
    <p:sldId id="39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401" r:id="rId79"/>
    <p:sldId id="400" r:id="rId80"/>
    <p:sldId id="411" r:id="rId81"/>
    <p:sldId id="412" r:id="rId82"/>
    <p:sldId id="410" r:id="rId83"/>
    <p:sldId id="414" r:id="rId84"/>
    <p:sldId id="309" r:id="rId85"/>
    <p:sldId id="415" r:id="rId86"/>
    <p:sldId id="416" r:id="rId87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1560" y="36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77522796895333"/>
          <c:y val="0.0662443771523905"/>
          <c:w val="0.627332137390251"/>
          <c:h val="0.743447684797136"/>
        </c:manualLayout>
      </c:layout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97.32278010225413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8101640"/>
        <c:axId val="-2109883944"/>
      </c:lineChart>
      <c:catAx>
        <c:axId val="-2108101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9883944"/>
        <c:crosses val="autoZero"/>
        <c:auto val="1"/>
        <c:lblAlgn val="ctr"/>
        <c:lblOffset val="100"/>
        <c:noMultiLvlLbl val="0"/>
      </c:catAx>
      <c:valAx>
        <c:axId val="-2109883944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081016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97.32278010225413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5791688"/>
        <c:axId val="-2095788904"/>
      </c:lineChart>
      <c:catAx>
        <c:axId val="-2095791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5788904"/>
        <c:crosses val="autoZero"/>
        <c:auto val="1"/>
        <c:lblAlgn val="ctr"/>
        <c:lblOffset val="100"/>
        <c:noMultiLvlLbl val="0"/>
      </c:catAx>
      <c:valAx>
        <c:axId val="-2095788904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0957916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2-ton car.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</a:t>
            </a:r>
            <a:r>
              <a:rPr lang="en-US" baseline="0" dirty="0" smtClean="0"/>
              <a:t> GPU designed for 4Tbps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Now I mentioned self driving cars, </a:t>
            </a:r>
          </a:p>
          <a:p>
            <a:r>
              <a:rPr lang="en-US" dirty="0" smtClean="0"/>
              <a:t>but recently ANN’s have also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1.7 102 OPS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1GHz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1700 OP/cycle =&gt; 2048 execution units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of the 64 ports needs to support 32 execution lanes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</a:t>
            </a:r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Initial discussion with 3D-DRAM supplier suggests idea is achievable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1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91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8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2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6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7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2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4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9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6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9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8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0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9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6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2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52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0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0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42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open to page open times are long ~20nS</a:t>
            </a:r>
          </a:p>
          <a:p>
            <a:pPr lvl="1"/>
            <a:r>
              <a:rPr lang="en-US" sz="1800" dirty="0" smtClean="0"/>
              <a:t>Need to absorb PO-PO latency</a:t>
            </a:r>
          </a:p>
          <a:p>
            <a:pPr lvl="1"/>
            <a:r>
              <a:rPr lang="en-US" sz="1800" dirty="0" smtClean="0"/>
              <a:t>Multiple banks required to maximize bandwidth</a:t>
            </a:r>
          </a:p>
          <a:p>
            <a:pPr lvl="1"/>
            <a:r>
              <a:rPr lang="en-US" sz="1800" dirty="0" smtClean="0"/>
              <a:t>Need a lot of banks to arrange input arrays to avoid bank conflicts when reading ROI</a:t>
            </a:r>
          </a:p>
          <a:p>
            <a:r>
              <a:rPr lang="en-US" sz="1800" dirty="0" smtClean="0"/>
              <a:t>Maintain bandwidth by interleaving banks</a:t>
            </a:r>
          </a:p>
          <a:p>
            <a:pPr lvl="1"/>
            <a:r>
              <a:rPr lang="en-US" sz="1800" dirty="0" smtClean="0"/>
              <a:t>We need to ensure data and kernels/weights are arranged 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</a:t>
            </a:r>
            <a:r>
              <a:rPr lang="en-US" dirty="0" smtClean="0"/>
              <a:t>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  <a:endParaRPr lang="en-US" dirty="0" smtClean="0"/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  <a:endParaRPr lang="en-US" dirty="0" smtClean="0"/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</a:t>
            </a:r>
            <a:r>
              <a:rPr lang="en-US" dirty="0" smtClean="0"/>
              <a:t>Bus</a:t>
            </a:r>
            <a:endParaRPr lang="en-US" dirty="0" smtClean="0"/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195081" y="2786265"/>
            <a:ext cx="1055999" cy="982045"/>
          </a:xfrm>
          <a:prstGeom prst="wedgeRectCallout">
            <a:avLst>
              <a:gd name="adj1" fmla="val 162032"/>
              <a:gd name="adj2" fmla="val 185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577480" y="5172203"/>
            <a:ext cx="1373679" cy="987908"/>
          </a:xfrm>
          <a:prstGeom prst="wedgeRectCallout">
            <a:avLst>
              <a:gd name="adj1" fmla="val 50870"/>
              <a:gd name="adj2" fmla="val -1654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210144" y="1665673"/>
            <a:ext cx="1637753" cy="694232"/>
          </a:xfrm>
          <a:prstGeom prst="wedgeRectCallout">
            <a:avLst>
              <a:gd name="adj1" fmla="val 130649"/>
              <a:gd name="adj2" fmla="val 111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is fixed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878670" y="1665673"/>
            <a:ext cx="2447564" cy="826802"/>
          </a:xfrm>
          <a:prstGeom prst="wedgeRectCallout">
            <a:avLst>
              <a:gd name="adj1" fmla="val -87507"/>
              <a:gd name="adj2" fmla="val 656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Target </a:t>
            </a:r>
            <a:r>
              <a:rPr lang="en-US" dirty="0" smtClean="0"/>
              <a:t>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86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  <a:endParaRPr lang="en-US" dirty="0"/>
          </a:p>
          <a:p>
            <a:r>
              <a:rPr lang="en-US" dirty="0" smtClean="0"/>
              <a:t>This </a:t>
            </a:r>
            <a:r>
              <a:rPr lang="en-US" dirty="0" smtClean="0"/>
              <a:t>work </a:t>
            </a:r>
            <a:r>
              <a:rPr lang="en-US" dirty="0" smtClean="0"/>
              <a:t>has focused </a:t>
            </a:r>
            <a:r>
              <a:rPr lang="en-US" dirty="0" smtClean="0"/>
              <a:t>on the </a:t>
            </a:r>
            <a:r>
              <a:rPr lang="en-US" dirty="0" smtClean="0"/>
              <a:t>DNNs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Classifiers</a:t>
            </a:r>
            <a:endParaRPr lang="en-US" dirty="0" smtClean="0"/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CNNs and DNNs</a:t>
            </a:r>
          </a:p>
          <a:p>
            <a:pPr lvl="1"/>
            <a:r>
              <a:rPr lang="en-US" dirty="0" smtClean="0"/>
              <a:t>can be extended to support LSTMs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r>
              <a:rPr lang="en-US" dirty="0" smtClean="0"/>
              <a:t>Used in image recognition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</a:t>
            </a:r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fully-connected popular (MLP and LSTM)</a:t>
            </a:r>
            <a:endParaRPr lang="en-US" dirty="0" smtClean="0"/>
          </a:p>
          <a:p>
            <a:r>
              <a:rPr lang="en-US" dirty="0" smtClean="0"/>
              <a:t>This work </a:t>
            </a:r>
            <a:r>
              <a:rPr lang="en-US" dirty="0" smtClean="0"/>
              <a:t>focuses on </a:t>
            </a:r>
            <a:r>
              <a:rPr lang="en-US" dirty="0" smtClean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9" y="48996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Deep Neural </a:t>
            </a:r>
            <a:r>
              <a:rPr lang="en-US" dirty="0" smtClean="0">
                <a:latin typeface="Arial" charset="0"/>
              </a:rPr>
              <a:t>Networks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typically one GPU required per ANN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 implementations target specific NN’s, usually 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2860406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NNs</a:t>
            </a:r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433"/>
            <a:ext cx="9052560" cy="531497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Those </a:t>
            </a:r>
            <a:r>
              <a:rPr lang="en-US" dirty="0"/>
              <a:t>that utilize DRAM to implement useful sized NN’s </a:t>
            </a:r>
          </a:p>
          <a:p>
            <a:pPr lvl="1"/>
            <a:r>
              <a:rPr lang="en-US" dirty="0" smtClean="0"/>
              <a:t>NeuroCube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r>
              <a:rPr lang="en-US" dirty="0"/>
              <a:t>uses HMC 3D-DRAM </a:t>
            </a:r>
            <a:r>
              <a:rPr lang="en-US" dirty="0" smtClean="0"/>
              <a:t>but dependence on SRAM limits support to CNNs</a:t>
            </a:r>
          </a:p>
          <a:p>
            <a:pPr lvl="1"/>
            <a:r>
              <a:rPr lang="en-US" dirty="0" err="1" smtClean="0"/>
              <a:t>NeuroStream</a:t>
            </a:r>
            <a:r>
              <a:rPr lang="en-US" dirty="0" smtClean="0"/>
              <a:t> again uses DRAM but is dependent on SRAM and acknowledges DRAM is required for useful DNNs</a:t>
            </a:r>
          </a:p>
          <a:p>
            <a:pPr lvl="1"/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discusses DRAM accesses but their focus is on the convolution operation and they do not address “other” NN’s</a:t>
            </a:r>
          </a:p>
          <a:p>
            <a:pPr lvl="1"/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uses cache between DRAM and SRAM and is limited 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NeuroCube </a:t>
            </a:r>
            <a:endParaRPr lang="en-US" dirty="0"/>
          </a:p>
          <a:p>
            <a:r>
              <a:rPr lang="en-US" dirty="0" smtClean="0"/>
              <a:t>Eyeriss and Neuflow</a:t>
            </a:r>
            <a:r>
              <a:rPr lang="en-US" baseline="30000" dirty="0" smtClean="0"/>
              <a:t>4</a:t>
            </a:r>
            <a:r>
              <a:rPr lang="en-US" dirty="0" smtClean="0"/>
              <a:t> limit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recent </a:t>
            </a:r>
            <a:r>
              <a:rPr lang="en-US" dirty="0" smtClean="0"/>
              <a:t>designs</a:t>
            </a:r>
            <a:endParaRPr lang="en-US" dirty="0"/>
          </a:p>
          <a:p>
            <a:pPr lvl="1"/>
            <a:r>
              <a:rPr lang="en-US" dirty="0" err="1" smtClean="0"/>
              <a:t>NeuroStream</a:t>
            </a:r>
            <a:r>
              <a:rPr lang="en-US" dirty="0" smtClean="0"/>
              <a:t> uses SRAM in a cache-like structure</a:t>
            </a:r>
          </a:p>
          <a:p>
            <a:pPr lvl="1"/>
            <a:r>
              <a:rPr lang="en-US" dirty="0" smtClean="0"/>
              <a:t>Google TPU assumes large levels of batch processing</a:t>
            </a:r>
          </a:p>
          <a:p>
            <a:pPr lvl="1"/>
            <a:r>
              <a:rPr lang="en-US" dirty="0" smtClean="0"/>
              <a:t>recent </a:t>
            </a:r>
            <a:r>
              <a:rPr lang="en-US" dirty="0" err="1" smtClean="0"/>
              <a:t>Diannao</a:t>
            </a:r>
            <a:r>
              <a:rPr lang="en-US" dirty="0" smtClean="0"/>
              <a:t> device uses embedded DRAM but mentions requiring up to 64 for useful DNNs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</a:t>
            </a:r>
          </a:p>
          <a:p>
            <a:pPr lvl="1"/>
            <a:r>
              <a:rPr lang="en-US" dirty="0" smtClean="0"/>
              <a:t>NVidia seems to be putting some focus on CNNs especially in image processing</a:t>
            </a:r>
          </a:p>
          <a:p>
            <a:pPr lvl="1"/>
            <a:r>
              <a:rPr lang="en-US" dirty="0" smtClean="0"/>
              <a:t>Will still be limited by memory bandwidth although they are starting to utilize 3D-DRAM</a:t>
            </a:r>
          </a:p>
          <a:p>
            <a:pPr lvl="2"/>
            <a:r>
              <a:rPr lang="en-US" dirty="0" smtClean="0"/>
              <a:t>2.5D solution using HBM memory</a:t>
            </a:r>
          </a:p>
          <a:p>
            <a:pPr lvl="2"/>
            <a:r>
              <a:rPr lang="en-US" dirty="0" smtClean="0"/>
              <a:t>will be restricted by bandwidth of HBM (~2Tbps) and interposer</a:t>
            </a:r>
          </a:p>
          <a:p>
            <a:pPr lvl="2"/>
            <a:r>
              <a:rPr lang="en-US" dirty="0" smtClean="0"/>
              <a:t>actual uses have demonstrated you cannot utilize the full processing capability of a GPU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of GPU solution ~100-200W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25" y="4595616"/>
            <a:ext cx="4139370" cy="2337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22" y="4905033"/>
            <a:ext cx="778074" cy="418807"/>
          </a:xfrm>
          <a:prstGeom prst="round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5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84526" y="2455333"/>
            <a:ext cx="871210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48417" y="4463710"/>
            <a:ext cx="1080479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15333" y="5314865"/>
            <a:ext cx="5440787" cy="1301278"/>
          </a:xfrm>
          <a:prstGeom prst="roundRect">
            <a:avLst/>
          </a:prstGeom>
          <a:solidFill>
            <a:srgbClr val="FF00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850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Consider a system that requires ~8 DNNs</a:t>
            </a:r>
            <a:r>
              <a:rPr lang="en-US" baseline="30000" dirty="0" smtClean="0">
                <a:solidFill>
                  <a:srgbClr val="000000"/>
                </a:solidFill>
                <a:ea typeface="+mn-ea"/>
                <a:cs typeface="Monaco"/>
              </a:rPr>
              <a:t>[Boj16]</a:t>
            </a:r>
            <a:endParaRPr lang="en-US" sz="1600" baseline="30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~16Gb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~100W per GPU suggests &gt;800W total power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Image needs to be processed ~16mS (60 frames/sec)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Allowing ~10mS for classification requires ~1700GFLOPS</a:t>
            </a:r>
            <a:r>
              <a:rPr lang="en-US" sz="1600" baseline="70000" dirty="0">
                <a:solidFill>
                  <a:srgbClr val="000000"/>
                </a:solidFill>
                <a:ea typeface="+mn-ea"/>
                <a:cs typeface="Monaco"/>
              </a:rPr>
              <a:t>1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 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Required Memory bandwidth ~54Tbps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94" y="1590101"/>
            <a:ext cx="4603532" cy="1545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90101"/>
            <a:ext cx="5979160" cy="1518860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Utilize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3DIC technology </a:t>
            </a:r>
          </a:p>
          <a:p>
            <a:pPr lvl="1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509412" lvl="1" indent="0" fontAlgn="auto">
              <a:spcAft>
                <a:spcPts val="669"/>
              </a:spcAft>
              <a:buNone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2757025"/>
            <a:ext cx="9052560" cy="453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organized 3D-DRAM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special streaming functions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PE will include small CPU to process non hot-spot functions and provide some generality</a:t>
            </a:r>
          </a:p>
          <a:p>
            <a:pPr marL="1348672" lvl="2" indent="-457200">
              <a:buFont typeface="Arial"/>
              <a:buChar char="•"/>
            </a:pPr>
            <a:r>
              <a:rPr lang="en-US" dirty="0" smtClean="0"/>
              <a:t>special functions used in the neuron activation process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multiply/accumulates and 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divide and exponent for softmax function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compare for pooling</a:t>
            </a:r>
          </a:p>
          <a:p>
            <a:pPr lvl="2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8666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189" y="621919"/>
            <a:ext cx="7082319" cy="1426066"/>
          </a:xfrm>
        </p:spPr>
        <p:txBody>
          <a:bodyPr/>
          <a:lstStyle/>
          <a:p>
            <a:r>
              <a:rPr lang="en-US" dirty="0" smtClean="0"/>
              <a:t>DRAM Ports</a:t>
            </a:r>
            <a:r>
              <a:rPr lang="en-US" dirty="0"/>
              <a:t>, Bus </a:t>
            </a:r>
            <a:r>
              <a:rPr lang="en-US" dirty="0" smtClean="0"/>
              <a:t>Widths and PE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63212"/>
            <a:ext cx="9052560" cy="469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Determined how many PE’s required to support bandwidth needs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/>
              <a:t>available </a:t>
            </a:r>
            <a:r>
              <a:rPr lang="en-US" dirty="0" smtClean="0"/>
              <a:t>GOPS, current DRAM technology and reasonable operating frequency</a:t>
            </a:r>
          </a:p>
          <a:p>
            <a:r>
              <a:rPr lang="en-US" dirty="0" smtClean="0"/>
              <a:t>Size data width to provide enough operands to each execution lanes (EL)</a:t>
            </a:r>
          </a:p>
          <a:p>
            <a:r>
              <a:rPr lang="en-US" dirty="0" smtClean="0"/>
              <a:t>Estimated 64</a:t>
            </a:r>
            <a:r>
              <a:rPr lang="en-US" dirty="0"/>
              <a:t>-</a:t>
            </a:r>
            <a:r>
              <a:rPr lang="en-US" dirty="0" smtClean="0"/>
              <a:t>port memory each supporting a processing engine with 32 execution lanes</a:t>
            </a:r>
          </a:p>
          <a:p>
            <a:r>
              <a:rPr lang="en-US" dirty="0" smtClean="0"/>
              <a:t>Review DRAM operations to stream data for power dissipation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 descr="Solution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46" y="2363187"/>
            <a:ext cx="6330081" cy="472601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28723" y="1895514"/>
            <a:ext cx="2410558" cy="620702"/>
          </a:xfrm>
          <a:prstGeom prst="wedgeRoundRectCallout">
            <a:avLst>
              <a:gd name="adj1" fmla="val -26559"/>
              <a:gd name="adj2" fmla="val 210802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131Tbps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923508" y="2539861"/>
            <a:ext cx="1631971" cy="796075"/>
          </a:xfrm>
          <a:prstGeom prst="wedgeRoundRectCallout">
            <a:avLst>
              <a:gd name="adj1" fmla="val -54084"/>
              <a:gd name="adj2" fmla="val 10334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22247" y="6633964"/>
            <a:ext cx="1533419" cy="569901"/>
          </a:xfrm>
          <a:prstGeom prst="wedgeRoundRectCallout">
            <a:avLst>
              <a:gd name="adj1" fmla="val 58134"/>
              <a:gd name="adj2" fmla="val -1295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418206" y="7089206"/>
            <a:ext cx="1418004" cy="518414"/>
          </a:xfrm>
          <a:prstGeom prst="wedgeRoundRectCallout">
            <a:avLst>
              <a:gd name="adj1" fmla="val 42915"/>
              <a:gd name="adj2" fmla="val -142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4"/>
            <a:ext cx="9052560" cy="121083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2045279"/>
            <a:ext cx="9052561" cy="519522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any </a:t>
            </a:r>
            <a:r>
              <a:rPr lang="en-US" dirty="0">
                <a:solidFill>
                  <a:srgbClr val="000000"/>
                </a:solidFill>
                <a:cs typeface="Monaco"/>
              </a:rPr>
              <a:t>applications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NN engines running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at or near real-time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cloud server processing multiple images when searching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text recognition system processing multiple pages of text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Configuration</a:t>
            </a:r>
            <a:endParaRPr lang="en-US" dirty="0"/>
          </a:p>
        </p:txBody>
      </p:sp>
      <p:pic>
        <p:nvPicPr>
          <p:cNvPr id="3" name="Picture 2" descr="3D 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6" y="2215289"/>
            <a:ext cx="6588670" cy="46326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80080" y="5269263"/>
            <a:ext cx="1641450" cy="796075"/>
          </a:xfrm>
          <a:prstGeom prst="wedgeRoundRectCallout">
            <a:avLst>
              <a:gd name="adj1" fmla="val 56779"/>
              <a:gd name="adj2" fmla="val -75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80080" y="2681334"/>
            <a:ext cx="1418004" cy="807511"/>
          </a:xfrm>
          <a:prstGeom prst="wedgeRoundRectCallout">
            <a:avLst>
              <a:gd name="adj1" fmla="val 74999"/>
              <a:gd name="adj2" fmla="val 4209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85683" y="4122876"/>
            <a:ext cx="1418004" cy="518414"/>
          </a:xfrm>
          <a:prstGeom prst="wedgeRoundRectCallout">
            <a:avLst>
              <a:gd name="adj1" fmla="val 66977"/>
              <a:gd name="adj2" fmla="val 3108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807749"/>
            <a:ext cx="9052560" cy="2909424"/>
          </a:xfrm>
        </p:spPr>
        <p:txBody>
          <a:bodyPr/>
          <a:lstStyle/>
          <a:p>
            <a:r>
              <a:rPr lang="en-US" dirty="0" smtClean="0"/>
              <a:t>Each processing column has a downstream and upstream stack bus</a:t>
            </a:r>
          </a:p>
          <a:p>
            <a:pPr lvl="1"/>
            <a:r>
              <a:rPr lang="en-US" dirty="0" smtClean="0"/>
              <a:t>Downstream 2048</a:t>
            </a:r>
            <a:r>
              <a:rPr lang="en-US" sz="1800" baseline="70000" dirty="0" smtClean="0"/>
              <a:t>1</a:t>
            </a:r>
            <a:r>
              <a:rPr lang="en-US" dirty="0" smtClean="0"/>
              <a:t> bit running at 1GHz providing131Tbps raw system bandwidth</a:t>
            </a:r>
          </a:p>
          <a:p>
            <a:pPr lvl="1"/>
            <a:r>
              <a:rPr lang="en-US" dirty="0" smtClean="0"/>
              <a:t>Upstream bus 512</a:t>
            </a:r>
            <a:r>
              <a:rPr lang="en-US" sz="1800" baseline="70000" dirty="0"/>
              <a:t>2</a:t>
            </a:r>
            <a:r>
              <a:rPr lang="en-US" dirty="0" smtClean="0"/>
              <a:t> bits running at 1GHz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esult bandwidth ~1/100</a:t>
            </a:r>
            <a:r>
              <a:rPr lang="en-US" baseline="30000" dirty="0" smtClean="0"/>
              <a:t>th</a:t>
            </a:r>
            <a:r>
              <a:rPr lang="en-US" dirty="0" smtClean="0"/>
              <a:t> of operand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 descr="StackBus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4717173"/>
            <a:ext cx="6898981" cy="22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/>
              <a:t>P</a:t>
            </a:r>
            <a:r>
              <a:rPr lang="en-US" dirty="0" smtClean="0"/>
              <a:t>rocessing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Special Functions in 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7369"/>
            <a:ext cx="9052560" cy="2321894"/>
          </a:xfrm>
        </p:spPr>
        <p:txBody>
          <a:bodyPr>
            <a:normAutofit/>
          </a:bodyPr>
          <a:lstStyle/>
          <a:p>
            <a:r>
              <a:rPr lang="en-US" dirty="0" smtClean="0"/>
              <a:t>Special Functions </a:t>
            </a:r>
            <a:r>
              <a:rPr lang="en-US" dirty="0"/>
              <a:t>are designed to operate on data from </a:t>
            </a:r>
            <a:r>
              <a:rPr lang="en-US" dirty="0" smtClean="0"/>
              <a:t>the Stack bus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perate at line rate from downstream bus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 computations directly as data is read from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85" y="3797602"/>
            <a:ext cx="4802669" cy="34062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642844"/>
            <a:ext cx="4409159" cy="201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avoid need for large local SRAM in PE</a:t>
            </a:r>
          </a:p>
          <a:p>
            <a:pPr lvl="1"/>
            <a:r>
              <a:rPr lang="en-US" dirty="0" smtClean="0"/>
              <a:t>result is passed to “small” local memory or registers for later processing by SIMD</a:t>
            </a:r>
          </a:p>
          <a:p>
            <a:pPr lvl="1"/>
            <a:r>
              <a:rPr lang="en-US" dirty="0" smtClean="0"/>
              <a:t>result sent to upstream bus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52308" y="5808484"/>
            <a:ext cx="956212" cy="1287814"/>
          </a:xfrm>
          <a:prstGeom prst="roundRect">
            <a:avLst/>
          </a:prstGeom>
          <a:solidFill>
            <a:srgbClr val="FF0000">
              <a:alpha val="33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342349"/>
            <a:ext cx="7378831" cy="1210839"/>
          </a:xfrm>
        </p:spPr>
        <p:txBody>
          <a:bodyPr/>
          <a:lstStyle/>
          <a:p>
            <a:pPr algn="l"/>
            <a:r>
              <a:rPr lang="en-US" dirty="0" smtClean="0"/>
              <a:t>FEASIBILITY : </a:t>
            </a:r>
            <a:br>
              <a:rPr lang="en-US" dirty="0" smtClean="0"/>
            </a:br>
            <a:r>
              <a:rPr lang="en-US" dirty="0" smtClean="0"/>
              <a:t>POWER AND AREA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174348" y="6874342"/>
            <a:ext cx="719408" cy="381904"/>
          </a:xfrm>
          <a:prstGeom prst="ellipse">
            <a:avLst/>
          </a:prstGeom>
          <a:solidFill>
            <a:schemeClr val="accent6">
              <a:lumMod val="75000"/>
              <a:alpha val="74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63935"/>
              </p:ext>
            </p:extLst>
          </p:nvPr>
        </p:nvGraphicFramePr>
        <p:xfrm>
          <a:off x="2465634" y="4651987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3892"/>
            <a:ext cx="9052560" cy="853856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82621"/>
            <a:ext cx="9052560" cy="3512750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/>
              <a:t>Anticipate the processing layer to be primary concern</a:t>
            </a:r>
          </a:p>
          <a:p>
            <a:pPr marL="382059" lvl="1" indent="-382059">
              <a:buFont typeface="Arial" charset="0"/>
              <a:buChar char="•"/>
            </a:pPr>
            <a:r>
              <a:rPr lang="en-US" sz="2200" dirty="0" smtClean="0"/>
              <a:t>Total area of processor layer based on DiRAM4</a:t>
            </a:r>
            <a:endParaRPr lang="en-US" sz="2200" baseline="30000" dirty="0"/>
          </a:p>
          <a:p>
            <a:pPr lvl="1"/>
            <a:r>
              <a:rPr lang="en-US" sz="2200" dirty="0" smtClean="0"/>
              <a:t>Tezzaron </a:t>
            </a:r>
            <a:r>
              <a:rPr lang="en-US" sz="2200" dirty="0"/>
              <a:t>DiRAM4 </a:t>
            </a:r>
            <a:r>
              <a:rPr lang="en-US" sz="2200" baseline="30000" dirty="0" smtClean="0"/>
              <a:t>[</a:t>
            </a:r>
            <a:r>
              <a:rPr lang="en-US" sz="2200" baseline="30000" dirty="0" err="1" smtClean="0"/>
              <a:t>Tez</a:t>
            </a:r>
            <a:r>
              <a:rPr lang="en-US" sz="2200" baseline="30000" dirty="0" smtClean="0"/>
              <a:t>] </a:t>
            </a:r>
            <a:r>
              <a:rPr lang="en-US" sz="2200" dirty="0"/>
              <a:t>Area and power is representative of a target DRAM</a:t>
            </a:r>
          </a:p>
          <a:p>
            <a:pPr lvl="1"/>
            <a:r>
              <a:rPr lang="en-US" sz="2200" dirty="0"/>
              <a:t>~12.5mm by 14mm provides </a:t>
            </a:r>
            <a:r>
              <a:rPr lang="en-US" sz="2200" dirty="0" err="1"/>
              <a:t>approx</a:t>
            </a:r>
            <a:r>
              <a:rPr lang="en-US" sz="2200" dirty="0"/>
              <a:t> 175mm</a:t>
            </a:r>
            <a:r>
              <a:rPr lang="en-US" sz="2200" baseline="30000" dirty="0"/>
              <a:t>2</a:t>
            </a:r>
            <a:r>
              <a:rPr lang="en-US" sz="2200" dirty="0"/>
              <a:t> </a:t>
            </a:r>
          </a:p>
          <a:p>
            <a:r>
              <a:rPr lang="en-US" sz="2200" dirty="0" smtClean="0"/>
              <a:t>For </a:t>
            </a:r>
            <a:r>
              <a:rPr lang="en-US" sz="2200" dirty="0"/>
              <a:t>“other” PE control logic we used some estimates from a design used for the DARPA Cortical project</a:t>
            </a:r>
          </a:p>
          <a:p>
            <a:pPr lvl="1"/>
            <a:r>
              <a:rPr lang="en-US" sz="2200" dirty="0"/>
              <a:t>example designs synthesized only at </a:t>
            </a:r>
            <a:r>
              <a:rPr lang="en-US" sz="2200" dirty="0" smtClean="0"/>
              <a:t>65nm and area </a:t>
            </a:r>
            <a:r>
              <a:rPr lang="en-US" sz="2200" dirty="0"/>
              <a:t>estimates based on combinations of </a:t>
            </a:r>
            <a:r>
              <a:rPr lang="en-US" sz="2200" dirty="0" smtClean="0"/>
              <a:t>various scaling number estimates taken from [Sch14]</a:t>
            </a:r>
            <a:endParaRPr lang="en-US" sz="2200" dirty="0"/>
          </a:p>
          <a:p>
            <a:pPr lvl="1"/>
            <a:r>
              <a:rPr lang="en-US" sz="2200" dirty="0"/>
              <a:t>assume FMA numbers are accurate</a:t>
            </a:r>
          </a:p>
          <a:p>
            <a:pPr lvl="1"/>
            <a:r>
              <a:rPr lang="en-US" sz="2200" dirty="0"/>
              <a:t>SRAM 32 banks of 512x32 (could be much lower)</a:t>
            </a:r>
          </a:p>
          <a:p>
            <a:pPr lvl="1"/>
            <a:r>
              <a:rPr lang="en-US" sz="2200" dirty="0" smtClean="0"/>
              <a:t>Target </a:t>
            </a:r>
            <a:r>
              <a:rPr lang="en-US" sz="2200" dirty="0"/>
              <a:t>area includes adjustments for P/R and </a:t>
            </a:r>
            <a:r>
              <a:rPr lang="en-US" sz="2200" dirty="0" smtClean="0"/>
              <a:t>TSV’s</a:t>
            </a:r>
          </a:p>
          <a:p>
            <a:r>
              <a:rPr lang="en-US" sz="2600" dirty="0" smtClean="0"/>
              <a:t>Processing Layer area estimate exceeds available only under worst case scaling</a:t>
            </a:r>
          </a:p>
          <a:p>
            <a:pPr lvl="1"/>
            <a:r>
              <a:rPr lang="en-US" sz="2200" dirty="0" smtClean="0"/>
              <a:t>low risk??</a:t>
            </a:r>
            <a:endParaRPr lang="en-US" sz="2200" dirty="0"/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115610"/>
              </p:ext>
            </p:extLst>
          </p:nvPr>
        </p:nvGraphicFramePr>
        <p:xfrm>
          <a:off x="2495726" y="4784481"/>
          <a:ext cx="5684218" cy="283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>
            <a:off x="3723772" y="5524276"/>
            <a:ext cx="530511" cy="381904"/>
          </a:xfrm>
          <a:prstGeom prst="ellipse">
            <a:avLst/>
          </a:prstGeom>
          <a:solidFill>
            <a:schemeClr val="accent6">
              <a:lumMod val="75000"/>
              <a:alpha val="17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Research and propose Data Structures to exploit DRAM capacity</a:t>
            </a:r>
          </a:p>
          <a:p>
            <a:pPr lvl="1"/>
            <a:r>
              <a:rPr lang="en-US" dirty="0" smtClean="0"/>
              <a:t>provide data structure descriptions for each of the targeted ANNs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ANN specific data structures</a:t>
            </a:r>
          </a:p>
          <a:p>
            <a:pPr lvl="1"/>
            <a:r>
              <a:rPr lang="en-US" dirty="0" smtClean="0"/>
              <a:t>Purpose designed functions to accelerate a family of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  <a:p>
            <a:pPr lvl="1"/>
            <a:r>
              <a:rPr lang="en-US" dirty="0" smtClean="0"/>
              <a:t>compared to GPU solutions and non-3D ASIC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Picture 4" descr="References p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6" y="1448545"/>
            <a:ext cx="4657764" cy="57879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 descr="References pag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4" y="1829568"/>
            <a:ext cx="4452066" cy="32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 descr="FullConvN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245359"/>
            <a:ext cx="8952995" cy="29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Cogent Confabulation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easier to implement</a:t>
            </a:r>
          </a:p>
          <a:p>
            <a:pPr lvl="1"/>
            <a:r>
              <a:rPr lang="en-US" dirty="0" smtClean="0"/>
              <a:t>can take advantage of SRAM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</a:t>
            </a:r>
            <a:endParaRPr lang="en-US" dirty="0" smtClean="0"/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SRAM benefit mainly if the application can employ batch processing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Cogent confabulation is used estimate the likelihood of an observation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The observation is a set of symbols with each symbol pulled from a Lexicon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cs typeface="Monaco"/>
              </a:rPr>
              <a:t>Lexicon can be unique to a symbol location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or common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to all observed symbols</a:t>
            </a:r>
            <a:endParaRPr lang="en-US" sz="2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Uses Knowledge bases which contain connections between lexicon symbols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Each Connection known as a knowledge link and is analogous to a synapse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Connection weight proportional to the coexistence likelihood</a:t>
            </a:r>
          </a:p>
          <a:p>
            <a:pPr marL="827795" lvl="2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cs typeface="Monaco"/>
              </a:rPr>
              <a:t>Lexicon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can be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formed from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any “feature(s)”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but the literature refers to the observed symbols as “words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”</a:t>
            </a:r>
          </a:p>
          <a:p>
            <a:pPr marL="318383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used to estimate likelihood of observation or predict missing symbols based on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connection weights are typically stored as log’s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Likelihood calculation involves only additions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quite memory intensive 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matrices are expected to be sparse so memory requirements reduced using compression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Some recent work utilizing Cogent Confab on a simple robot navigation system showed compression of up to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2605"/>
            <a:ext cx="9052560" cy="1210839"/>
          </a:xfrm>
        </p:spPr>
        <p:txBody>
          <a:bodyPr/>
          <a:lstStyle/>
          <a:p>
            <a:r>
              <a:rPr lang="en-US" dirty="0"/>
              <a:t>Knowledge-base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09841"/>
            <a:ext cx="9052560" cy="5310346"/>
          </a:xfrm>
        </p:spPr>
        <p:txBody>
          <a:bodyPr/>
          <a:lstStyle/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base matrix contains pairwise symbol likelihoods between Lexicon’s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Matrix whose size is the lexicon-squared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Entries are known as Knowledge Links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entry is the likelihood of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KB is sparse but can still be large</a:t>
            </a:r>
          </a:p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(synapse) exists if non-zero entry in KB matrix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Number of Knowledge Links is as important as likelihood 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value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Knowledge base constructed from counts of symbols and pairwise symbol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Learning is simple (nothing like back-propagation)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KL weights are relatively easy to calculate although log of weights is typically used to simplify likelihood calculations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Potential for online learning if counts are maintained</a:t>
            </a:r>
            <a:endParaRPr lang="en-US" sz="1800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endParaRPr lang="en-US" sz="1800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5818"/>
            <a:ext cx="9052560" cy="1210839"/>
          </a:xfrm>
        </p:spPr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38" y="3418264"/>
            <a:ext cx="4381501" cy="170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622380"/>
            <a:ext cx="9052560" cy="1135495"/>
          </a:xfrm>
        </p:spPr>
        <p:txBody>
          <a:bodyPr/>
          <a:lstStyle/>
          <a:p>
            <a:r>
              <a:rPr lang="en-US" dirty="0" smtClean="0"/>
              <a:t>Each Knowledge Base contains likelihood of coexistence between symbols in the observation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4" name="Picture 3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0" y="1584092"/>
            <a:ext cx="7316964" cy="603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Special Functions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</a:t>
            </a:r>
            <a:r>
              <a:rPr lang="en-US" dirty="0" smtClean="0"/>
              <a:t>embedded applications </a:t>
            </a:r>
            <a:r>
              <a:rPr lang="en-US" dirty="0" smtClean="0"/>
              <a:t>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 smtClean="0"/>
              <a:t>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target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smaller network sizes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and/or specific NN’s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Both have memory bandwidth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limitations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4868626"/>
          </a:xfrm>
        </p:spPr>
        <p:txBody>
          <a:bodyPr/>
          <a:lstStyle/>
          <a:p>
            <a:r>
              <a:rPr lang="en-US" dirty="0" smtClean="0"/>
              <a:t>The following special functions are provided to interoperate with the PE/SIMD</a:t>
            </a:r>
          </a:p>
          <a:p>
            <a:pPr lvl="1"/>
            <a:r>
              <a:rPr lang="en-US" dirty="0" smtClean="0"/>
              <a:t>Store to local registers/memory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local registers/</a:t>
            </a:r>
            <a:r>
              <a:rPr lang="en-US" dirty="0" smtClean="0"/>
              <a:t>memory to DRAM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Example 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544622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following special functions are required to accelerate our family of NN’s</a:t>
            </a:r>
          </a:p>
          <a:p>
            <a:pPr lvl="1"/>
            <a:r>
              <a:rPr lang="en-US" dirty="0" smtClean="0"/>
              <a:t>Fused MAC (FMA)</a:t>
            </a:r>
          </a:p>
          <a:p>
            <a:pPr lvl="1"/>
            <a:r>
              <a:rPr lang="en-US" dirty="0" smtClean="0"/>
              <a:t>ReLu</a:t>
            </a:r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Odd-Even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Sum</a:t>
            </a:r>
          </a:p>
          <a:p>
            <a:pPr lvl="1"/>
            <a:r>
              <a:rPr lang="en-US" dirty="0" err="1" smtClean="0"/>
              <a:t>ExpSum</a:t>
            </a:r>
            <a:endParaRPr lang="en-US" dirty="0" smtClean="0"/>
          </a:p>
          <a:p>
            <a:pPr lvl="2"/>
            <a:r>
              <a:rPr lang="en-US" dirty="0" smtClean="0"/>
              <a:t>Softmax threshold</a:t>
            </a:r>
          </a:p>
          <a:p>
            <a:pPr lvl="1"/>
            <a:r>
              <a:rPr lang="en-US" dirty="0" smtClean="0"/>
              <a:t>Select n</a:t>
            </a:r>
            <a:endParaRPr lang="en-US" dirty="0"/>
          </a:p>
          <a:p>
            <a:pPr lvl="2"/>
            <a:r>
              <a:rPr lang="en-US" dirty="0"/>
              <a:t>Find </a:t>
            </a:r>
            <a:r>
              <a:rPr lang="en-US" dirty="0" smtClean="0"/>
              <a:t>n </a:t>
            </a:r>
            <a:r>
              <a:rPr lang="en-US" dirty="0"/>
              <a:t>likely </a:t>
            </a:r>
            <a:r>
              <a:rPr lang="en-US" dirty="0" smtClean="0"/>
              <a:t>candidates</a:t>
            </a:r>
          </a:p>
          <a:p>
            <a:pPr lvl="1"/>
            <a:r>
              <a:rPr lang="en-US" dirty="0"/>
              <a:t>Count above threshold</a:t>
            </a:r>
          </a:p>
          <a:p>
            <a:pPr lvl="2"/>
            <a:r>
              <a:rPr lang="en-US" dirty="0" smtClean="0"/>
              <a:t>Find list of likely candidates</a:t>
            </a:r>
          </a:p>
          <a:p>
            <a:pPr lvl="1"/>
            <a:r>
              <a:rPr lang="en-US" dirty="0" smtClean="0"/>
              <a:t>A typical GPU solution used for CNNs will consume ~100-200W and with a GPU silicon area of ~550mm</a:t>
            </a:r>
            <a:r>
              <a:rPr lang="en-US" baseline="30000" dirty="0" smtClean="0"/>
              <a:t>2</a:t>
            </a:r>
            <a:r>
              <a:rPr lang="en-US" dirty="0" smtClean="0"/>
              <a:t> at 28nm</a:t>
            </a:r>
          </a:p>
          <a:p>
            <a:pPr lvl="1"/>
            <a:r>
              <a:rPr lang="en-US" dirty="0" smtClean="0"/>
              <a:t>As a benchmark we will target 28nm or 32nm depending on availability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we would like to improve GPU solution by &gt;20x</a:t>
            </a:r>
          </a:p>
          <a:p>
            <a:pPr lvl="1"/>
            <a:r>
              <a:rPr lang="en-US" dirty="0" smtClean="0"/>
              <a:t>assuming 8 GPU’s means we will like to hit ~ 40W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Operand Storage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5234"/>
            <a:ext cx="9052560" cy="960974"/>
          </a:xfrm>
        </p:spPr>
        <p:txBody>
          <a:bodyPr/>
          <a:lstStyle/>
          <a:p>
            <a:r>
              <a:rPr lang="en-US" dirty="0" smtClean="0"/>
              <a:t>Example Operands on the 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10523"/>
            <a:ext cx="9052560" cy="351737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If Stack bus width is 64 single precision words (2048b)</a:t>
            </a:r>
          </a:p>
          <a:p>
            <a:r>
              <a:rPr lang="en-US" sz="2000" dirty="0" smtClean="0"/>
              <a:t>Words are arranged in pairs of operands (arg0/1)</a:t>
            </a:r>
          </a:p>
          <a:p>
            <a:pPr lvl="1"/>
            <a:r>
              <a:rPr lang="en-US" sz="2000" dirty="0" smtClean="0"/>
              <a:t>For example,  arg0 will be the input ROI and arg1 will be the weights</a:t>
            </a:r>
          </a:p>
          <a:p>
            <a:r>
              <a:rPr lang="en-US" sz="2000" dirty="0"/>
              <a:t>PE </a:t>
            </a:r>
            <a:r>
              <a:rPr lang="en-US" sz="2000" dirty="0" smtClean="0"/>
              <a:t>function will </a:t>
            </a:r>
            <a:r>
              <a:rPr lang="en-US" sz="2000" dirty="0"/>
              <a:t>be pre-configured prior to </a:t>
            </a:r>
            <a:r>
              <a:rPr lang="en-US" sz="2000" dirty="0" smtClean="0"/>
              <a:t>operand transmission</a:t>
            </a:r>
            <a:endParaRPr lang="en-US" sz="2000" dirty="0"/>
          </a:p>
          <a:p>
            <a:r>
              <a:rPr lang="en-US" sz="2000" dirty="0" smtClean="0"/>
              <a:t>DRAM pages will be read and passed to stack bus either in parallel or serially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euron state page contains a set of neuron states and can be fanned out or directed to arg0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eight page contains up to 32 weights and each word can fanned out or directed toward arg1</a:t>
            </a:r>
          </a:p>
        </p:txBody>
      </p:sp>
      <p:pic>
        <p:nvPicPr>
          <p:cNvPr id="5" name="Picture 4" descr="OperandsOnStackB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5486960"/>
            <a:ext cx="7813435" cy="1566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Input/Weight Operand Storage</a:t>
            </a:r>
            <a:endParaRPr lang="en-US" dirty="0"/>
          </a:p>
        </p:txBody>
      </p:sp>
      <p:pic>
        <p:nvPicPr>
          <p:cNvPr id="4" name="Content Placeholder 3" descr="DRAMPageFeaureArrangemen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77" b="-54477"/>
          <a:stretch>
            <a:fillRect/>
          </a:stretch>
        </p:blipFill>
        <p:spPr>
          <a:xfrm>
            <a:off x="503240" y="1985965"/>
            <a:ext cx="9051925" cy="5099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 Operand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86027"/>
            <a:ext cx="9052560" cy="50991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stream weights, inputs and pooling operands at line rate</a:t>
            </a:r>
          </a:p>
          <a:p>
            <a:r>
              <a:rPr lang="en-US" dirty="0" smtClean="0"/>
              <a:t>Store pixel feature maps consecutively in a page</a:t>
            </a:r>
          </a:p>
          <a:p>
            <a:r>
              <a:rPr lang="en-US" dirty="0" smtClean="0"/>
              <a:t>During activation calculation, words/features within a page are directed toward an EL</a:t>
            </a:r>
          </a:p>
          <a:p>
            <a:r>
              <a:rPr lang="en-US" dirty="0" smtClean="0"/>
              <a:t>During pooling, </a:t>
            </a:r>
            <a:r>
              <a:rPr lang="en-US" dirty="0"/>
              <a:t>words/features within a page </a:t>
            </a:r>
            <a:r>
              <a:rPr lang="en-US" dirty="0" smtClean="0"/>
              <a:t>are fanned out to all exec lanes</a:t>
            </a:r>
          </a:p>
          <a:p>
            <a:r>
              <a:rPr lang="en-US" dirty="0" smtClean="0"/>
              <a:t>in DNNs, feature maps are typically multiples of 32 so both pooling and convolution can be performed relatively efficiently with our page size and memory arrangement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Input Storage</a:t>
            </a:r>
            <a:endParaRPr lang="en-US" dirty="0"/>
          </a:p>
        </p:txBody>
      </p:sp>
      <p:pic>
        <p:nvPicPr>
          <p:cNvPr id="7" name="Content Placeholder 6" descr="Layer2InputStorag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0" t="-2976" r="-13366" b="-13719"/>
          <a:stretch/>
        </p:blipFill>
        <p:spPr>
          <a:xfrm>
            <a:off x="294588" y="1723674"/>
            <a:ext cx="9051925" cy="6404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Kernel Storage</a:t>
            </a:r>
            <a:endParaRPr lang="en-US" dirty="0"/>
          </a:p>
        </p:txBody>
      </p:sp>
      <p:pic>
        <p:nvPicPr>
          <p:cNvPr id="4" name="Content Placeholder 3" descr="Layer2KernelStorag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06" b="-16506"/>
          <a:stretch>
            <a:fillRect/>
          </a:stretch>
        </p:blipFill>
        <p:spPr>
          <a:xfrm>
            <a:off x="440120" y="2692945"/>
            <a:ext cx="9052560" cy="35173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Area and Power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Target Area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41564"/>
            <a:ext cx="9052560" cy="4521815"/>
          </a:xfrm>
        </p:spPr>
        <p:txBody>
          <a:bodyPr>
            <a:normAutofit/>
          </a:bodyPr>
          <a:lstStyle/>
          <a:p>
            <a:r>
              <a:rPr lang="en-US" dirty="0" smtClean="0"/>
              <a:t>Tezzaron DiRAM4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Tez</a:t>
            </a:r>
            <a:r>
              <a:rPr lang="en-US" baseline="30000" dirty="0" smtClean="0"/>
              <a:t>] </a:t>
            </a:r>
            <a:r>
              <a:rPr lang="en-US" dirty="0" smtClean="0"/>
              <a:t>Area and power is representative of a target DRAM</a:t>
            </a:r>
          </a:p>
          <a:p>
            <a:pPr lvl="1"/>
            <a:r>
              <a:rPr lang="en-US" dirty="0" smtClean="0"/>
              <a:t>~12.5mm by 14mm provides </a:t>
            </a:r>
            <a:r>
              <a:rPr lang="en-US" dirty="0" err="1" smtClean="0"/>
              <a:t>approx</a:t>
            </a:r>
            <a:r>
              <a:rPr lang="en-US" dirty="0" smtClean="0"/>
              <a:t> 175mm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Assume 65% available before P/R leaves 113mm</a:t>
            </a:r>
            <a:r>
              <a:rPr lang="en-US" baseline="30000" dirty="0" smtClean="0"/>
              <a:t>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460"/>
            <a:ext cx="9052560" cy="1210839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smtClean="0"/>
              <a:t>Area </a:t>
            </a:r>
            <a:r>
              <a:rPr lang="en-US" dirty="0"/>
              <a:t>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9"/>
            <a:ext cx="9052560" cy="2403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“other” PE control logic we used some estimates from a design used for the DARPA Cortical project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 designs synthesized only at 65nm</a:t>
            </a:r>
          </a:p>
          <a:p>
            <a:pPr lvl="1"/>
            <a:r>
              <a:rPr lang="en-US" dirty="0" smtClean="0"/>
              <a:t>area estimates based on combinations of scaling numbers taken from [Sch14]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ssume FMA numbers are accurate</a:t>
            </a:r>
          </a:p>
          <a:p>
            <a:pPr lvl="1"/>
            <a:r>
              <a:rPr lang="en-US" dirty="0" smtClean="0"/>
              <a:t>SRAM 32 banks of 512x32 (could be much lower)</a:t>
            </a:r>
          </a:p>
          <a:p>
            <a:pPr lvl="1"/>
            <a:r>
              <a:rPr lang="en-US" dirty="0" smtClean="0"/>
              <a:t>Silicon area based on DiRAM4</a:t>
            </a:r>
          </a:p>
          <a:p>
            <a:pPr lvl="1"/>
            <a:r>
              <a:rPr lang="en-US" dirty="0" smtClean="0"/>
              <a:t>Target area includes adjustments for P/R and TSV’s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96492"/>
              </p:ext>
            </p:extLst>
          </p:nvPr>
        </p:nvGraphicFramePr>
        <p:xfrm>
          <a:off x="1336384" y="4228710"/>
          <a:ext cx="3336213" cy="348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923"/>
                <a:gridCol w="501858"/>
                <a:gridCol w="501858"/>
                <a:gridCol w="501858"/>
                <a:gridCol w="501858"/>
                <a:gridCol w="501858"/>
              </a:tblGrid>
              <a:tr h="30742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Scaling Estimates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1012658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435101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332716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207519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155820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131872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Control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203243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172008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139200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165789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124486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105355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311278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233730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197809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417349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313375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265213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214628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185025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285835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258130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235155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073976"/>
              </p:ext>
            </p:extLst>
          </p:nvPr>
        </p:nvGraphicFramePr>
        <p:xfrm>
          <a:off x="5328952" y="4609486"/>
          <a:ext cx="4387507" cy="249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3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  <a:p>
            <a:r>
              <a:rPr lang="en-US" dirty="0" smtClean="0"/>
              <a:t>The approximately 40W estimate is within performance and power management targets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9919"/>
              </p:ext>
            </p:extLst>
          </p:nvPr>
        </p:nvGraphicFramePr>
        <p:xfrm>
          <a:off x="2465634" y="4428304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9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48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</a:t>
            </a:r>
            <a:endParaRPr lang="en-US" dirty="0"/>
          </a:p>
        </p:txBody>
      </p:sp>
      <p:pic>
        <p:nvPicPr>
          <p:cNvPr id="4" name="Content Placeholder 3" descr="Spiking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360"/>
          <a:stretch/>
        </p:blipFill>
        <p:spPr>
          <a:xfrm>
            <a:off x="502920" y="2511430"/>
            <a:ext cx="9052560" cy="45963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426505" y="6411604"/>
            <a:ext cx="2445293" cy="694232"/>
          </a:xfrm>
          <a:prstGeom prst="wedgeRectCallout">
            <a:avLst>
              <a:gd name="adj1" fmla="val 12490"/>
              <a:gd name="adj2" fmla="val -154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delays and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 flipH="1">
            <a:off x="7307445" y="6411604"/>
            <a:ext cx="2137854" cy="987908"/>
          </a:xfrm>
          <a:prstGeom prst="wedgeRectCallout">
            <a:avLst>
              <a:gd name="adj1" fmla="val -4327"/>
              <a:gd name="adj2" fmla="val -2450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a spike sequence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134321" y="1724125"/>
            <a:ext cx="1637753" cy="694232"/>
          </a:xfrm>
          <a:prstGeom prst="wedgeRectCallout">
            <a:avLst>
              <a:gd name="adj1" fmla="val 105764"/>
              <a:gd name="adj2" fmla="val 1310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are spikes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 example</a:t>
            </a:r>
            <a:endParaRPr lang="en-US" dirty="0"/>
          </a:p>
        </p:txBody>
      </p:sp>
      <p:pic>
        <p:nvPicPr>
          <p:cNvPr id="6" name="Content Placeholder 5" descr="SpikingExampl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-298"/>
          <a:stretch/>
        </p:blipFill>
        <p:spPr>
          <a:xfrm>
            <a:off x="1260559" y="2178718"/>
            <a:ext cx="7440136" cy="4674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5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6958"/>
            <a:ext cx="9052560" cy="97519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Organized </a:t>
            </a:r>
            <a:r>
              <a:rPr lang="en-US" dirty="0" smtClean="0"/>
              <a:t>DRAM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79" y="1772218"/>
            <a:ext cx="9052560" cy="54844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</a:t>
            </a:r>
            <a:r>
              <a:rPr lang="en-US" sz="1800" dirty="0"/>
              <a:t>open to page open times are long </a:t>
            </a:r>
            <a:r>
              <a:rPr lang="en-US" sz="1800" dirty="0" smtClean="0"/>
              <a:t>~20nS</a:t>
            </a:r>
            <a:endParaRPr lang="en-US" sz="1800" dirty="0"/>
          </a:p>
          <a:p>
            <a:pPr lvl="1"/>
            <a:r>
              <a:rPr lang="en-US" sz="1800" dirty="0"/>
              <a:t>Need to absorb PO-PO latency</a:t>
            </a:r>
          </a:p>
          <a:p>
            <a:pPr lvl="1"/>
            <a:r>
              <a:rPr lang="en-US" sz="1800" dirty="0"/>
              <a:t>Multiple banks required to maximize bandwidth</a:t>
            </a:r>
          </a:p>
          <a:p>
            <a:pPr lvl="1"/>
            <a:r>
              <a:rPr lang="en-US" sz="1800" dirty="0"/>
              <a:t>Need a lot of banks to arrange input arrays to avoid bank conflicts when reading </a:t>
            </a:r>
            <a:r>
              <a:rPr lang="en-US" sz="1800" dirty="0" smtClean="0"/>
              <a:t>ROI</a:t>
            </a:r>
          </a:p>
          <a:p>
            <a:r>
              <a:rPr lang="en-US" sz="1800" dirty="0"/>
              <a:t>Maintain bandwidth by interleaving banks</a:t>
            </a:r>
          </a:p>
          <a:p>
            <a:pPr lvl="1"/>
            <a:r>
              <a:rPr lang="en-US" sz="1800" dirty="0"/>
              <a:t>We need to ensure data and </a:t>
            </a:r>
            <a:r>
              <a:rPr lang="en-US" sz="1800" dirty="0" smtClean="0"/>
              <a:t>kernels/weights </a:t>
            </a:r>
            <a:r>
              <a:rPr lang="en-US" sz="1800" dirty="0"/>
              <a:t>are arranged </a:t>
            </a:r>
            <a:r>
              <a:rPr lang="en-US" sz="1800" dirty="0" smtClean="0"/>
              <a:t>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3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819"/>
            <a:ext cx="9052560" cy="42429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demonstrations of </a:t>
            </a:r>
            <a:r>
              <a:rPr lang="en-US" dirty="0" smtClean="0"/>
              <a:t>DNNs </a:t>
            </a:r>
            <a:r>
              <a:rPr lang="en-US" dirty="0"/>
              <a:t>have set a benchmark for the size of neural networks to achieve useful, real-world tasks</a:t>
            </a:r>
          </a:p>
          <a:p>
            <a:endParaRPr lang="en-US" dirty="0"/>
          </a:p>
          <a:p>
            <a:r>
              <a:rPr lang="en-US" dirty="0"/>
              <a:t>The complexity of these neural networks is in some part driven by the available resources and there will be a need to provide power and area efficient </a:t>
            </a:r>
            <a:r>
              <a:rPr lang="en-US" dirty="0" smtClean="0"/>
              <a:t>solutions that </a:t>
            </a:r>
            <a:r>
              <a:rPr lang="en-US" dirty="0"/>
              <a:t>allow the complexity of the neural networks </a:t>
            </a:r>
            <a:r>
              <a:rPr lang="en-US" dirty="0" smtClean="0"/>
              <a:t>to extend </a:t>
            </a:r>
            <a:r>
              <a:rPr lang="en-US" dirty="0"/>
              <a:t>beyond the current levels.</a:t>
            </a:r>
          </a:p>
          <a:p>
            <a:endParaRPr lang="en-US" dirty="0"/>
          </a:p>
          <a:p>
            <a:r>
              <a:rPr lang="en-US" dirty="0"/>
              <a:t>Solutions to complex problems where artificial neural networks will be employed will involve multiple sensors each feeding neural networks.</a:t>
            </a:r>
          </a:p>
          <a:p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A system of these artificial neural networks will be used as input to a larger system.</a:t>
            </a:r>
          </a:p>
          <a:p>
            <a:endParaRPr lang="en-US" dirty="0"/>
          </a:p>
          <a:p>
            <a:r>
              <a:rPr lang="en-US" dirty="0"/>
              <a:t>Power and space will be issues when these complex neural network systems are employed in most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8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64X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the 3D-DRAM could </a:t>
            </a:r>
            <a:r>
              <a:rPr lang="en-US" dirty="0"/>
              <a:t>be employed in other applications</a:t>
            </a:r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14284</TotalTime>
  <Words>5207</Words>
  <Application>Microsoft Macintosh PowerPoint</Application>
  <PresentationFormat>Custom</PresentationFormat>
  <Paragraphs>911</Paragraphs>
  <Slides>86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ncstate-ppt-template-horizontal-left-logo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Introduction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Target application and ANN type’s</vt:lpstr>
      <vt:lpstr>Deep Neural Network Classifiers</vt:lpstr>
      <vt:lpstr>Deep Neural Networks</vt:lpstr>
      <vt:lpstr>Outline</vt:lpstr>
      <vt:lpstr>State of the Art</vt:lpstr>
      <vt:lpstr>State of the Art ASIC’s</vt:lpstr>
      <vt:lpstr>State of the Art ASIC’s</vt:lpstr>
      <vt:lpstr>State of the Art</vt:lpstr>
      <vt:lpstr>State of the Art GPU’s</vt:lpstr>
      <vt:lpstr>State of the Art</vt:lpstr>
      <vt:lpstr>Outline</vt:lpstr>
      <vt:lpstr>Problem</vt:lpstr>
      <vt:lpstr>Solution</vt:lpstr>
      <vt:lpstr>Outline</vt:lpstr>
      <vt:lpstr>DRAM Ports, Bus Widths and PE Array Size</vt:lpstr>
      <vt:lpstr>Solution Block Diagram</vt:lpstr>
      <vt:lpstr>3D Configuration</vt:lpstr>
      <vt:lpstr>Example DRAM Access Sequence</vt:lpstr>
      <vt:lpstr>3D Stack Bus</vt:lpstr>
      <vt:lpstr>Stack Bus</vt:lpstr>
      <vt:lpstr>Stack Bus</vt:lpstr>
      <vt:lpstr>Processing Layer</vt:lpstr>
      <vt:lpstr>Special Functions in PE</vt:lpstr>
      <vt:lpstr>FEASIBILITY :  POWER AND AREA ESTIMATES</vt:lpstr>
      <vt:lpstr>Power Summary</vt:lpstr>
      <vt:lpstr>Area</vt:lpstr>
      <vt:lpstr>Outline</vt:lpstr>
      <vt:lpstr>Research</vt:lpstr>
      <vt:lpstr>Outline</vt:lpstr>
      <vt:lpstr>Summary</vt:lpstr>
      <vt:lpstr>References</vt:lpstr>
      <vt:lpstr>Backup</vt:lpstr>
      <vt:lpstr>Deep Neural Network Backup</vt:lpstr>
      <vt:lpstr>Example Image Recognition CNN</vt:lpstr>
      <vt:lpstr>Full ConvNet</vt:lpstr>
      <vt:lpstr>Cogent Confabulation Backup</vt:lpstr>
      <vt:lpstr>Summary</vt:lpstr>
      <vt:lpstr>Summary</vt:lpstr>
      <vt:lpstr>Knowledge-base</vt:lpstr>
      <vt:lpstr>Likelihood</vt:lpstr>
      <vt:lpstr>Design Backup</vt:lpstr>
      <vt:lpstr>TSV Power</vt:lpstr>
      <vt:lpstr>DiRAM4 Stack</vt:lpstr>
      <vt:lpstr>Detailed Block Diagram</vt:lpstr>
      <vt:lpstr>Scaling from [Sch14]</vt:lpstr>
      <vt:lpstr>Special Functions Backup</vt:lpstr>
      <vt:lpstr>Other Functions</vt:lpstr>
      <vt:lpstr>Example Special Functions</vt:lpstr>
      <vt:lpstr>Operand Storage Backup</vt:lpstr>
      <vt:lpstr>Example Operands on the Stack Bus</vt:lpstr>
      <vt:lpstr>Input/Weight Operand Storage</vt:lpstr>
      <vt:lpstr>Weight Operand Storage</vt:lpstr>
      <vt:lpstr>Example Input Storage</vt:lpstr>
      <vt:lpstr>Example Kernel Storage</vt:lpstr>
      <vt:lpstr>Area and Power Backup</vt:lpstr>
      <vt:lpstr>Target Area and Power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PE Area Estimates</vt:lpstr>
      <vt:lpstr>Power Summary</vt:lpstr>
      <vt:lpstr>GPU Backup</vt:lpstr>
      <vt:lpstr>GPU Performance Backup</vt:lpstr>
      <vt:lpstr>Spiking Backup</vt:lpstr>
      <vt:lpstr>Artificial Neural Networks Spiking</vt:lpstr>
      <vt:lpstr>Artificial Neural Networks Spiking example</vt:lpstr>
      <vt:lpstr>DRAM Backup</vt:lpstr>
      <vt:lpstr>Custom Organized DRAM</vt:lpstr>
      <vt:lpstr>Mission Statement</vt:lpstr>
      <vt:lpstr>PowerPoint Presentation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1250</cp:revision>
  <cp:lastPrinted>2016-11-01T19:52:34Z</cp:lastPrinted>
  <dcterms:created xsi:type="dcterms:W3CDTF">2014-04-10T19:16:28Z</dcterms:created>
  <dcterms:modified xsi:type="dcterms:W3CDTF">2018-02-16T18:02:25Z</dcterms:modified>
  <cp:category/>
</cp:coreProperties>
</file>